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5" r:id="rId2"/>
    <p:sldId id="311" r:id="rId3"/>
    <p:sldId id="281" r:id="rId4"/>
    <p:sldId id="279" r:id="rId5"/>
    <p:sldId id="321" r:id="rId6"/>
    <p:sldId id="282" r:id="rId7"/>
    <p:sldId id="324" r:id="rId8"/>
    <p:sldId id="259" r:id="rId9"/>
    <p:sldId id="326" r:id="rId10"/>
    <p:sldId id="286" r:id="rId11"/>
    <p:sldId id="291" r:id="rId12"/>
    <p:sldId id="308" r:id="rId13"/>
    <p:sldId id="296" r:id="rId14"/>
    <p:sldId id="314" r:id="rId15"/>
    <p:sldId id="297" r:id="rId16"/>
    <p:sldId id="299" r:id="rId17"/>
    <p:sldId id="317" r:id="rId18"/>
    <p:sldId id="322" r:id="rId19"/>
    <p:sldId id="323" r:id="rId20"/>
    <p:sldId id="304" r:id="rId21"/>
    <p:sldId id="305" r:id="rId22"/>
    <p:sldId id="319" r:id="rId23"/>
    <p:sldId id="320" r:id="rId24"/>
    <p:sldId id="29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3E307273-8301-441B-828A-0C998922F24A}">
          <p14:sldIdLst>
            <p14:sldId id="325"/>
          </p14:sldIdLst>
        </p14:section>
        <p14:section name="목차" id="{CC502FF3-F2EC-4011-857F-D742645C6A9D}">
          <p14:sldIdLst>
            <p14:sldId id="311"/>
          </p14:sldIdLst>
        </p14:section>
        <p14:section name="프로젝트 개요" id="{7F1654C3-1668-4349-8533-3F162F775F4E}">
          <p14:sldIdLst>
            <p14:sldId id="281"/>
            <p14:sldId id="279"/>
            <p14:sldId id="321"/>
          </p14:sldIdLst>
        </p14:section>
        <p14:section name="프로젝트 수행" id="{F961D5C6-6AD8-47C9-B1C8-6DD1198C6DED}">
          <p14:sldIdLst>
            <p14:sldId id="282"/>
          </p14:sldIdLst>
        </p14:section>
        <p14:section name="안드로이드 앱" id="{B756D9A0-C8C9-48BE-A3AF-89EA96AF24B7}">
          <p14:sldIdLst>
            <p14:sldId id="324"/>
            <p14:sldId id="259"/>
            <p14:sldId id="326"/>
          </p14:sldIdLst>
        </p14:section>
        <p14:section name="서버 및 웹" id="{1E76990B-A857-4B75-8BA5-3B778323BDA6}">
          <p14:sldIdLst>
            <p14:sldId id="286"/>
            <p14:sldId id="291"/>
            <p14:sldId id="308"/>
            <p14:sldId id="296"/>
            <p14:sldId id="314"/>
            <p14:sldId id="297"/>
          </p14:sldIdLst>
        </p14:section>
        <p14:section name="딥페이크 모델" id="{90950700-4B39-4496-8A6C-AD91580EBE68}">
          <p14:sldIdLst>
            <p14:sldId id="299"/>
            <p14:sldId id="317"/>
            <p14:sldId id="322"/>
            <p14:sldId id="323"/>
            <p14:sldId id="304"/>
            <p14:sldId id="305"/>
            <p14:sldId id="319"/>
            <p14:sldId id="320"/>
          </p14:sldIdLst>
        </p14:section>
        <p14:section name="끝지" id="{A0057024-B074-4430-BD0D-A1324914C0B6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90A"/>
    <a:srgbClr val="C4DCC2"/>
    <a:srgbClr val="DEEBDD"/>
    <a:srgbClr val="D6E7D5"/>
    <a:srgbClr val="931E07"/>
    <a:srgbClr val="F6C6AD"/>
    <a:srgbClr val="FF3399"/>
    <a:srgbClr val="FF6699"/>
    <a:srgbClr val="FFCCCC"/>
    <a:srgbClr val="4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387D5-A83D-6270-6C57-4FDADF5E9B22}" v="83" dt="2025-05-10T19:00:34.440"/>
    <p1510:client id="{406A1866-FCD0-1D45-2B49-6ADC695F0AA3}" v="241" dt="2025-05-10T18:34:13.403"/>
    <p1510:client id="{E7C26598-3DA3-5B85-810A-722720496D44}" v="588" dt="2025-05-11T09:21:24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5" autoAdjust="0"/>
    <p:restoredTop sz="82808" autoAdjust="0"/>
  </p:normalViewPr>
  <p:slideViewPr>
    <p:cSldViewPr snapToGrid="0">
      <p:cViewPr varScale="1">
        <p:scale>
          <a:sx n="81" d="100"/>
          <a:sy n="81" d="100"/>
        </p:scale>
        <p:origin x="92" y="1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66FB-8CA6-48A1-8703-1D2078D1A642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2CE2-1584-4BC8-85AD-B91CB1C5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BEC3-128B-AEA5-97FA-36AB37347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9BEA0A-AA80-06BA-2AD9-CB4317823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02C199-226F-E8C5-0388-BFFAB8C6D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지금부터 </a:t>
            </a:r>
            <a:r>
              <a:rPr lang="ko-KR" altLang="en-US" dirty="0" err="1"/>
              <a:t>딥페이크</a:t>
            </a:r>
            <a:r>
              <a:rPr lang="ko-KR" altLang="en-US" dirty="0"/>
              <a:t> 이미지를 탐지하는 앱 및 웹 개발을 주제로 하는 </a:t>
            </a: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1 </a:t>
            </a:r>
            <a:r>
              <a:rPr lang="ko-KR" altLang="en-US" dirty="0"/>
              <a:t>최종 발표를 시작하도록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맡은 팀 홈즈의 박준형입니다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BC2801-B234-5945-7609-D25BB226F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21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서버 및 웹 파트입니다</a:t>
            </a:r>
            <a:r>
              <a:rPr lang="en-US" altLang="ko-KR" dirty="0"/>
              <a:t>. </a:t>
            </a:r>
            <a:r>
              <a:rPr lang="ko-KR" altLang="en-US" dirty="0"/>
              <a:t>현재 데이터베이스와 연동하여 정보를 저장할 수 있도록 구현하였고 </a:t>
            </a:r>
            <a:r>
              <a:rPr lang="en-US" altLang="ko-KR" dirty="0"/>
              <a:t>ai </a:t>
            </a:r>
            <a:r>
              <a:rPr lang="ko-KR" altLang="en-US" dirty="0"/>
              <a:t>모델과 연동하여 </a:t>
            </a:r>
            <a:r>
              <a:rPr lang="ko-KR" altLang="en-US" dirty="0" err="1"/>
              <a:t>딥페이크</a:t>
            </a:r>
            <a:r>
              <a:rPr lang="ko-KR" altLang="en-US" dirty="0"/>
              <a:t> 판별 결과를 받아올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앱에서 파일을 업로드하면 </a:t>
            </a:r>
            <a:r>
              <a:rPr lang="en-US" altLang="ko-KR" dirty="0"/>
              <a:t>Api</a:t>
            </a:r>
            <a:r>
              <a:rPr lang="ko-KR" altLang="en-US" dirty="0"/>
              <a:t>서버에서 이미지를 받을 수 있도록 기능하고 있고 </a:t>
            </a:r>
            <a:r>
              <a:rPr lang="ko-KR" altLang="en-US" dirty="0" err="1"/>
              <a:t>웹브라우저를</a:t>
            </a:r>
            <a:r>
              <a:rPr lang="ko-KR" altLang="en-US" dirty="0"/>
              <a:t> 기반으로 하는 클라이언트를 구현하여 업로드 기능과 판별결과를 받아오는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8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사용자별 업로드 정보를 확인 할 수 있도록 대시보드를 구축하였고 추후에 회원가입</a:t>
            </a:r>
            <a:r>
              <a:rPr lang="en-US" altLang="ko-KR" dirty="0"/>
              <a:t>, </a:t>
            </a:r>
            <a:r>
              <a:rPr lang="ko-KR" altLang="en-US" dirty="0"/>
              <a:t>비밀번호 찾기에 사용할 이메일을 연동하고 </a:t>
            </a:r>
            <a:endParaRPr lang="en-US" altLang="ko-KR" dirty="0"/>
          </a:p>
          <a:p>
            <a:r>
              <a:rPr lang="en-US" altLang="ko-KR" dirty="0" err="1"/>
              <a:t>aws</a:t>
            </a:r>
            <a:r>
              <a:rPr lang="ko-KR" altLang="en-US" dirty="0"/>
              <a:t>서버를 이용하여 배포를 할 수 있도록 준비하고자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8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웹의 홈화면에는 로그인</a:t>
            </a:r>
            <a:r>
              <a:rPr lang="en-US" altLang="ko-KR" dirty="0"/>
              <a:t>, </a:t>
            </a:r>
            <a:r>
              <a:rPr lang="ko-KR" altLang="en-US" dirty="0"/>
              <a:t>회원가입을 오른쪽 상단에 두고</a:t>
            </a:r>
            <a:endParaRPr lang="en-US" altLang="ko-KR" dirty="0"/>
          </a:p>
          <a:p>
            <a:r>
              <a:rPr lang="ko-KR" altLang="en-US" dirty="0" err="1"/>
              <a:t>딥페이크</a:t>
            </a:r>
            <a:r>
              <a:rPr lang="ko-KR" altLang="en-US" dirty="0"/>
              <a:t> 이미지 판별을 시작하기 위한 버튼을 중앙에 배치하였습니다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업로드 하여 지원하지 않는 형식의 파일을 업로드 할 경우 왼쪽 이미지의 모습으로 메시지가 뜨게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얼굴이 인식되지 않은 경우 분석결과에 얼굴을 인식할 수 없다는 문구가 나오고</a:t>
            </a:r>
            <a:endParaRPr lang="en-US" altLang="ko-KR" dirty="0"/>
          </a:p>
          <a:p>
            <a:r>
              <a:rPr lang="ko-KR" altLang="en-US" dirty="0"/>
              <a:t>정상적으로 분석된 경우에는 </a:t>
            </a:r>
            <a:r>
              <a:rPr lang="en-US" altLang="ko-KR" dirty="0"/>
              <a:t>real</a:t>
            </a:r>
            <a:r>
              <a:rPr lang="ko-KR" altLang="en-US" dirty="0"/>
              <a:t>이라는 문구와 함께 </a:t>
            </a:r>
            <a:r>
              <a:rPr lang="en-US" altLang="ko-KR" dirty="0"/>
              <a:t>score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6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5865-E1EB-4F8F-CD08-22B58F89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4404D4-18AF-2823-6331-AB6977D44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9F996-1DAD-44A5-9FEB-367236281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05133-ABA1-C343-F5D2-644A9B0EC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7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업로드 이미지 목록 화면에는 유저별로 업로드한 이미지를 확인할 수 있으며 삭제 버튼을 누르면 삭제가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오른쪽에서 데이터베이스에 저장되는 모습을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29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딥페이크</a:t>
            </a:r>
            <a:r>
              <a:rPr kumimoji="1" lang="ko-KR" altLang="en-US" dirty="0"/>
              <a:t> 모델 학습을 수행하기 위해 우선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에서의 사전 학습했던 템플릿을 맞추는 것이 중요하다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은 많은 </a:t>
            </a:r>
            <a:r>
              <a:rPr kumimoji="1" lang="ko-KR" altLang="en-US" dirty="0" err="1"/>
              <a:t>논문들에서</a:t>
            </a:r>
            <a:r>
              <a:rPr kumimoji="1" lang="ko-KR" altLang="en-US" dirty="0"/>
              <a:t> 컴퓨터 </a:t>
            </a:r>
            <a:r>
              <a:rPr kumimoji="1" lang="ko-KR" altLang="en-US" dirty="0" err="1"/>
              <a:t>비젼</a:t>
            </a:r>
            <a:r>
              <a:rPr kumimoji="1" lang="ko-KR" altLang="en-US" dirty="0"/>
              <a:t> 모델의 성능을 설명할 때 가장 많이 언급되는 대회이다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거의 모든 </a:t>
            </a:r>
            <a:r>
              <a:rPr kumimoji="1" lang="ko-KR" altLang="en-US" dirty="0" err="1"/>
              <a:t>비젼</a:t>
            </a:r>
            <a:r>
              <a:rPr kumimoji="1" lang="ko-KR" altLang="en-US" dirty="0"/>
              <a:t> 모델들은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사전학습을 진행하고 그에 따라 점수를 매겨 성능을 측정한다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모델로 </a:t>
            </a:r>
            <a:r>
              <a:rPr kumimoji="1" lang="en-US" altLang="ko-KR" dirty="0"/>
              <a:t>EfficientNet-B3</a:t>
            </a:r>
            <a:r>
              <a:rPr kumimoji="1" lang="ko-KR" altLang="en-US" dirty="0"/>
              <a:t>를 사용했다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많은 </a:t>
            </a:r>
            <a:r>
              <a:rPr kumimoji="1" lang="ko-KR" altLang="en-US" dirty="0" err="1"/>
              <a:t>딥페이크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모델들에서</a:t>
            </a:r>
            <a:r>
              <a:rPr kumimoji="1" lang="ko-KR" altLang="en-US" dirty="0"/>
              <a:t> 성능 최대화를 위해 </a:t>
            </a:r>
            <a:r>
              <a:rPr kumimoji="1" lang="en-US" altLang="ko-KR" dirty="0"/>
              <a:t>B4 ~ B7</a:t>
            </a:r>
            <a:r>
              <a:rPr kumimoji="1" lang="ko-KR" altLang="en-US" dirty="0"/>
              <a:t>을 많이 사용하지만 우리는 사용자 이미지 로딩 시간을 최소화하기 위해 가벼운 모델 중 가장 좋은 성능을 가진 </a:t>
            </a:r>
            <a:r>
              <a:rPr kumimoji="1" lang="en-US" altLang="ko-KR" dirty="0"/>
              <a:t>B3</a:t>
            </a:r>
            <a:r>
              <a:rPr kumimoji="1" lang="ko-KR" altLang="en-US" dirty="0"/>
              <a:t>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추가적으로 </a:t>
            </a:r>
            <a:r>
              <a:rPr kumimoji="1" lang="ko-KR" altLang="en-US" dirty="0" err="1"/>
              <a:t>옵티마이저로</a:t>
            </a:r>
            <a:r>
              <a:rPr kumimoji="1" lang="ko-KR" altLang="en-US" dirty="0"/>
              <a:t> 많이 사용하는 </a:t>
            </a:r>
            <a:r>
              <a:rPr kumimoji="1" lang="en-US" altLang="ko-KR" dirty="0" err="1"/>
              <a:t>AdamW</a:t>
            </a:r>
            <a:r>
              <a:rPr kumimoji="1" lang="ko-KR" altLang="en-US" dirty="0"/>
              <a:t>와 분류 문제에서 가장 많이 사용되는 </a:t>
            </a:r>
            <a:r>
              <a:rPr kumimoji="1" lang="en-US" altLang="ko-KR" dirty="0" err="1"/>
              <a:t>CrossEntropyLoss</a:t>
            </a:r>
            <a:r>
              <a:rPr kumimoji="1" lang="ko-KR" altLang="en-US" dirty="0"/>
              <a:t>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문제를 막기 위해 </a:t>
            </a:r>
            <a:r>
              <a:rPr kumimoji="1" lang="en-US" altLang="ko-KR" dirty="0"/>
              <a:t>F1 </a:t>
            </a:r>
            <a:r>
              <a:rPr kumimoji="1" lang="ko-KR" altLang="en-US" dirty="0"/>
              <a:t>기준으로 가장 좋은 성능을 가진 모델 가중치를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F1</a:t>
            </a:r>
            <a:r>
              <a:rPr kumimoji="1" lang="ko-KR" altLang="en-US" dirty="0"/>
              <a:t> 값 기준 </a:t>
            </a:r>
            <a:r>
              <a:rPr kumimoji="1" lang="en-US" altLang="ko-KR" dirty="0"/>
              <a:t>3</a:t>
            </a:r>
            <a:r>
              <a:rPr kumimoji="1" lang="ko-KR" altLang="en-US" dirty="0"/>
              <a:t>회 이상 갱신이 없을 시 사실상 더 이상의 학습이 무의미하므로 </a:t>
            </a:r>
            <a:r>
              <a:rPr kumimoji="1" lang="en-US" altLang="ko-KR" dirty="0" err="1"/>
              <a:t>EartlyStopping</a:t>
            </a:r>
            <a:r>
              <a:rPr kumimoji="1" lang="ko-KR" altLang="en-US" dirty="0"/>
              <a:t>함수를 사용하였다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42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셋에 관한 정보이다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케글에서</a:t>
            </a:r>
            <a:r>
              <a:rPr kumimoji="1" lang="ko-KR" altLang="en-US" dirty="0"/>
              <a:t> 높은 다운로드 수와 많은 성능 개선 시도가 있었던 데이터셋이다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데이터셋은 </a:t>
            </a:r>
            <a:r>
              <a:rPr kumimoji="1" lang="en-US" altLang="ko-KR" dirty="0" err="1"/>
              <a:t>openforensics</a:t>
            </a:r>
            <a:r>
              <a:rPr kumimoji="1" lang="ko-KR" altLang="en-US" dirty="0"/>
              <a:t>에서 추출한 프레임들로 이루어져 있으며 양질의 데이터를 제공한다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01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E8F-4D62-2CF3-6DE5-76FDD18B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88514-2BAD-F077-D86B-F39E00064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535E5B-C9E2-44DF-5E4E-A1C3A283D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두번</a:t>
            </a:r>
            <a:r>
              <a:rPr kumimoji="1" lang="ko-KR" altLang="en-US" dirty="0"/>
              <a:t> 째 데이터 셋으로 </a:t>
            </a:r>
            <a:r>
              <a:rPr kumimoji="1" lang="ko-KR" altLang="en-US" dirty="0" err="1"/>
              <a:t>딥페이크</a:t>
            </a:r>
            <a:r>
              <a:rPr kumimoji="1" lang="ko-KR" altLang="en-US" dirty="0"/>
              <a:t> 데이터 셋 중 가장 유명한 </a:t>
            </a:r>
            <a:r>
              <a:rPr kumimoji="1" lang="en-US" altLang="ko-KR" dirty="0" err="1"/>
              <a:t>FaceForensics</a:t>
            </a:r>
            <a:r>
              <a:rPr kumimoji="1" lang="en-US" altLang="ko-KR" dirty="0"/>
              <a:t>++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Celeb-DF</a:t>
            </a:r>
            <a:r>
              <a:rPr kumimoji="1" lang="ko-KR" altLang="en-US" dirty="0"/>
              <a:t>로부터 추출된 프레임들이 담긴 데이터셋을 선정했다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3D296-8D5A-8181-4FDC-2134B62CA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29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406D-214C-E15C-9D46-DA9D3E5B6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6DD773-55F3-FCF5-E21B-0DC79B0D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3F9DAC-214F-7FA7-60E2-E20B97F2F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 얼마나 모델이 잘못 예측했는지에 대한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손실함수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CrossEntropyLoss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처리한 수치로 확률 분포 간 거리 측정을 통한 계산을 한 수치이다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Train Acc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학습하는 동안 학습 데이터셋에 대한 정확도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Val Acc  </a:t>
            </a:r>
            <a:r>
              <a:rPr kumimoji="1" lang="ko-KR" altLang="en-US" dirty="0">
                <a:sym typeface="Wingdings" pitchFamily="2" charset="2"/>
              </a:rPr>
              <a:t>학습 후 학습하지 않은 데이터 셋에 대한 정확도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 err="1">
                <a:sym typeface="Wingdings" pitchFamily="2" charset="2"/>
              </a:rPr>
              <a:t>과적합</a:t>
            </a:r>
            <a:r>
              <a:rPr kumimoji="1" lang="ko-KR" altLang="en-US" dirty="0">
                <a:sym typeface="Wingdings" pitchFamily="2" charset="2"/>
              </a:rPr>
              <a:t> 여부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데이터 셋을 잘 학습한 결과가 나오는지 측정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en-US" altLang="ko-KR" dirty="0">
                <a:sym typeface="Wingdings" pitchFamily="2" charset="2"/>
              </a:rPr>
              <a:t>F1-score  </a:t>
            </a:r>
            <a:r>
              <a:rPr kumimoji="1" lang="ko-KR" altLang="en-US" dirty="0" err="1">
                <a:sym typeface="Wingdings" pitchFamily="2" charset="2"/>
              </a:rPr>
              <a:t>재현율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정밀도를 곱과 합의 나눗셈을 한 값으로 성능 지표에서 사실상 가장 중요한 지표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56C74-4466-8893-EDD1-C7315C14D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3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수행으로 나누어서</a:t>
            </a:r>
            <a:endParaRPr lang="en-US" altLang="ko-KR" dirty="0"/>
          </a:p>
          <a:p>
            <a:r>
              <a:rPr lang="ko-KR" altLang="en-US" dirty="0"/>
              <a:t>먼저 프로젝트 목표 및 개요</a:t>
            </a:r>
            <a:r>
              <a:rPr lang="en-US" altLang="ko-KR" dirty="0"/>
              <a:t>, </a:t>
            </a:r>
            <a:r>
              <a:rPr lang="ko-KR" altLang="en-US" dirty="0"/>
              <a:t>팀원 및 역할을 소개하고</a:t>
            </a:r>
            <a:r>
              <a:rPr lang="en-US" altLang="ko-KR" dirty="0"/>
              <a:t>, </a:t>
            </a:r>
            <a:r>
              <a:rPr lang="ko-KR" altLang="en-US" dirty="0"/>
              <a:t>각 파트별로 프로젝트를 수행한 내용에 대해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5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Precision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정밀도로 모델이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로 판단했는데 진짜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인 비율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Recall  </a:t>
            </a:r>
            <a:r>
              <a:rPr kumimoji="1" lang="ko-KR" altLang="en-US" dirty="0">
                <a:sym typeface="Wingdings" pitchFamily="2" charset="2"/>
              </a:rPr>
              <a:t>재현율로 모델이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 데이터 중에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로 판단한 비율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F1-score  </a:t>
            </a:r>
            <a:r>
              <a:rPr kumimoji="1" lang="ko-KR" altLang="en-US" dirty="0">
                <a:sym typeface="Wingdings" pitchFamily="2" charset="2"/>
              </a:rPr>
              <a:t>재현율과 정밀도의 합과 곱의 나눗셈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Support  </a:t>
            </a:r>
            <a:r>
              <a:rPr kumimoji="1" lang="ko-KR" altLang="en-US" dirty="0">
                <a:sym typeface="Wingdings" pitchFamily="2" charset="2"/>
              </a:rPr>
              <a:t>검증한 데이터셋의 숫자 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62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70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57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99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최종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7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2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프로젝트를 시작하게 된 계기는 일반 사용자가 </a:t>
            </a:r>
            <a:r>
              <a:rPr lang="ko-KR" altLang="en-US" dirty="0" err="1"/>
              <a:t>딥페이크</a:t>
            </a:r>
            <a:r>
              <a:rPr lang="ko-KR" altLang="en-US" dirty="0"/>
              <a:t> 여부를 식별하는데 어려움이 있다는 것을 인식하고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미디어 콘텐츠에 대한 신뢰성을 보장하여</a:t>
            </a:r>
            <a:r>
              <a:rPr lang="en-US" altLang="ko-KR" dirty="0"/>
              <a:t>, </a:t>
            </a:r>
            <a:r>
              <a:rPr lang="ko-KR" altLang="en-US" dirty="0" err="1"/>
              <a:t>딥페이크</a:t>
            </a:r>
            <a:r>
              <a:rPr lang="ko-KR" altLang="en-US" dirty="0"/>
              <a:t> 기술의 악용으로 인한 피해를 예방하는데 기여하고자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딥페이크</a:t>
            </a:r>
            <a:r>
              <a:rPr lang="ko-KR" altLang="en-US" dirty="0"/>
              <a:t> 분석을 통해 가짜 이미지를 효과적으로 탐지 </a:t>
            </a:r>
            <a:r>
              <a:rPr lang="en-US" altLang="ko-KR" dirty="0"/>
              <a:t>2. </a:t>
            </a:r>
            <a:r>
              <a:rPr lang="ko-KR" altLang="en-US" dirty="0"/>
              <a:t>신뢰할 수 있는 </a:t>
            </a:r>
            <a:r>
              <a:rPr lang="en-US" altLang="ko-KR" dirty="0"/>
              <a:t>AI </a:t>
            </a:r>
            <a:r>
              <a:rPr lang="ko-KR" altLang="en-US" dirty="0"/>
              <a:t>기반의 이미지 탐지 분석 결과 제공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 직관적인 </a:t>
            </a:r>
            <a:r>
              <a:rPr lang="en-US" altLang="ko-KR" dirty="0"/>
              <a:t>UI </a:t>
            </a:r>
            <a:r>
              <a:rPr lang="ko-KR" altLang="en-US" dirty="0"/>
              <a:t>설계로 간편한 사용 경험 제공 </a:t>
            </a:r>
            <a:r>
              <a:rPr lang="en-US" altLang="ko-KR" dirty="0"/>
              <a:t>4. AWS </a:t>
            </a:r>
            <a:r>
              <a:rPr lang="ko-KR" altLang="en-US" dirty="0"/>
              <a:t>서버와 연동하여 클라우드 기반 </a:t>
            </a:r>
            <a:r>
              <a:rPr lang="en-US" altLang="ko-KR" dirty="0"/>
              <a:t>AI </a:t>
            </a:r>
            <a:r>
              <a:rPr lang="ko-KR" altLang="en-US" dirty="0"/>
              <a:t>분석 구현</a:t>
            </a:r>
          </a:p>
          <a:p>
            <a:r>
              <a:rPr lang="ko-KR" altLang="en-US" dirty="0"/>
              <a:t>저희는 이렇게 </a:t>
            </a:r>
            <a:r>
              <a:rPr lang="en-US" altLang="ko-KR" dirty="0"/>
              <a:t>4</a:t>
            </a:r>
            <a:r>
              <a:rPr lang="ko-KR" altLang="en-US" dirty="0"/>
              <a:t>가지의 목표를 설정하여 </a:t>
            </a:r>
            <a:r>
              <a:rPr lang="en-US" altLang="ko-KR" dirty="0"/>
              <a:t>AI Holmes</a:t>
            </a:r>
            <a:r>
              <a:rPr lang="ko-KR" altLang="en-US" dirty="0"/>
              <a:t>라는 이름의 앱과 웹을 제작하게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카메라를 이용하여 사진을 촬영하거나 이미지를 업로드하면</a:t>
            </a:r>
            <a:r>
              <a:rPr lang="en-US" altLang="ko-KR" dirty="0"/>
              <a:t>, AI </a:t>
            </a:r>
            <a:r>
              <a:rPr lang="ko-KR" altLang="en-US" dirty="0"/>
              <a:t>모델이 해당 이미지를 분석하고 </a:t>
            </a:r>
            <a:r>
              <a:rPr lang="ko-KR" altLang="en-US" dirty="0" err="1"/>
              <a:t>딥페이크인지</a:t>
            </a:r>
            <a:r>
              <a:rPr lang="ko-KR" altLang="en-US" dirty="0"/>
              <a:t> 아닌지 판단하여 결과를 제공하는 기능을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5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팀원 및 역할입니다</a:t>
            </a:r>
            <a:r>
              <a:rPr lang="en-US" altLang="ko-KR" dirty="0"/>
              <a:t>. </a:t>
            </a:r>
            <a:r>
              <a:rPr lang="ko-KR" altLang="en-US" dirty="0"/>
              <a:t>안드로이드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ko-KR" altLang="en-US" dirty="0"/>
              <a:t>설계와 웹 </a:t>
            </a:r>
            <a:r>
              <a:rPr lang="en-US" altLang="ko-KR" dirty="0"/>
              <a:t>UI </a:t>
            </a:r>
            <a:r>
              <a:rPr lang="ko-KR" altLang="en-US" dirty="0"/>
              <a:t>디자인은 이성원</a:t>
            </a:r>
            <a:r>
              <a:rPr lang="en-US" altLang="ko-KR" dirty="0"/>
              <a:t>, </a:t>
            </a:r>
            <a:r>
              <a:rPr lang="ko-KR" altLang="en-US" dirty="0"/>
              <a:t>안드로이드 앱 주요 기능 구현은 </a:t>
            </a:r>
            <a:r>
              <a:rPr lang="ko-KR" altLang="en-US" dirty="0" err="1"/>
              <a:t>홍금비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…</a:t>
            </a:r>
            <a:r>
              <a:rPr lang="ko-KR" altLang="en-US" dirty="0"/>
              <a:t>가 역할을 수행하였습니다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0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프로젝트를 수행한 내용에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1B0A-0412-7CA2-371D-4ABD2DD2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94C64-D5AC-5DB1-0ED4-F23060ED5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0B0C7-6A10-BD79-A726-4A3ABA73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안드로이드 앱입니다</a:t>
            </a:r>
            <a:r>
              <a:rPr lang="en-US" altLang="ko-KR" dirty="0"/>
              <a:t>. </a:t>
            </a:r>
            <a:r>
              <a:rPr lang="ko-KR" altLang="en-US" dirty="0"/>
              <a:t>저희는 프로젝트 초기에 계획했던 </a:t>
            </a:r>
            <a:r>
              <a:rPr lang="ko-KR" altLang="en-US" dirty="0" err="1"/>
              <a:t>딥페이크</a:t>
            </a:r>
            <a:r>
              <a:rPr lang="ko-KR" altLang="en-US" dirty="0"/>
              <a:t> 탐지를 위한 파일 업로드 기능</a:t>
            </a:r>
            <a:r>
              <a:rPr lang="en-US" altLang="ko-KR" dirty="0"/>
              <a:t>, </a:t>
            </a:r>
            <a:r>
              <a:rPr lang="ko-KR" altLang="en-US" dirty="0"/>
              <a:t>사진 촬영 기능</a:t>
            </a:r>
            <a:r>
              <a:rPr lang="en-US" altLang="ko-KR" dirty="0"/>
              <a:t>, </a:t>
            </a:r>
            <a:r>
              <a:rPr lang="ko-KR" altLang="en-US" dirty="0" err="1"/>
              <a:t>딥페이크</a:t>
            </a:r>
            <a:r>
              <a:rPr lang="ko-KR" altLang="en-US" dirty="0"/>
              <a:t> 탐지 후 분석 결과를 표시하는 기능을 구현하였고</a:t>
            </a:r>
            <a:endParaRPr lang="en-US" altLang="ko-KR" dirty="0"/>
          </a:p>
          <a:p>
            <a:r>
              <a:rPr lang="ko-KR" altLang="en-US" dirty="0"/>
              <a:t>추후에 </a:t>
            </a:r>
            <a:r>
              <a:rPr lang="en-US" altLang="ko-KR" dirty="0"/>
              <a:t>AWS</a:t>
            </a:r>
            <a:r>
              <a:rPr lang="ko-KR" altLang="en-US" dirty="0"/>
              <a:t>서버의 이용이 가능하게 되면 고정 </a:t>
            </a:r>
            <a:r>
              <a:rPr lang="en-US" altLang="ko-KR" dirty="0"/>
              <a:t>API</a:t>
            </a:r>
            <a:r>
              <a:rPr lang="ko-KR" altLang="en-US" dirty="0"/>
              <a:t>주소로 다시 연동할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96196-D701-D237-51DE-9148CD175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4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처음 시작하면 로그인 화면이 가장 먼저 뜨고</a:t>
            </a:r>
            <a:r>
              <a:rPr lang="en-US" altLang="ko-KR" dirty="0"/>
              <a:t>, </a:t>
            </a:r>
            <a:r>
              <a:rPr lang="ko-KR" altLang="en-US" dirty="0"/>
              <a:t>로그인을 하면 홈 화면이 이렇게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 화면의 왼쪽 하단 카메라 버튼을 눌렀을 경우 사진 촬영이 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 화면에서 오른쪽 하단의 파일버튼을 누르면 이미지를 업로드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0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C3829-3B5D-75D0-39B0-FED1FDD0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E94422-B75B-5EB1-FCA5-F0CFB4B6F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1D83F6-E27D-6B45-C981-3DDABC249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업로드 했을 때 </a:t>
            </a:r>
            <a:r>
              <a:rPr lang="ko-KR" altLang="en-US" dirty="0" err="1"/>
              <a:t>딥페이크</a:t>
            </a:r>
            <a:r>
              <a:rPr lang="ko-KR" altLang="en-US" dirty="0"/>
              <a:t> 탐지 모델이 얼굴을 제대로 인식하지 못하면</a:t>
            </a:r>
            <a:r>
              <a:rPr lang="en-US" altLang="ko-KR" dirty="0"/>
              <a:t> </a:t>
            </a:r>
            <a:r>
              <a:rPr lang="ko-KR" altLang="en-US" dirty="0"/>
              <a:t>결과화면에 얼굴을 인식할 수 없다는 문구가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얼굴을 정상적으로 인식한 경우에는</a:t>
            </a:r>
            <a:r>
              <a:rPr lang="en-US" altLang="ko-KR" dirty="0"/>
              <a:t> </a:t>
            </a:r>
            <a:r>
              <a:rPr lang="ko-KR" altLang="en-US" dirty="0" err="1"/>
              <a:t>딥페이크가</a:t>
            </a:r>
            <a:r>
              <a:rPr lang="ko-KR" altLang="en-US" dirty="0"/>
              <a:t> 아니다 라는 문구가 나타나게 되며 판별확률이 함께 표시됩니다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314B7A-70F6-2B5A-048A-55B4B2F71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B710-5867-060C-70E0-36B4845D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11EB4-555F-97D3-D7B0-0E437EA4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7D-CF7A-9229-013D-EE33D18F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08CCD-9AF1-6DE7-D71C-E3008803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AAE49-0613-41B5-50A0-401743EC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HGPMinchoE" panose="02020800000000000000" pitchFamily="18" charset="-128"/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62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8CF4-CF03-CBA8-6BF7-551B50AB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1E66D-8C70-C5AD-EE1C-5A627411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A9CEF-DA8A-392E-B844-A1E2CFBE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019B-D210-1F3B-A690-9F08F0CD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559C-F46D-C3CD-6C79-A240F62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D2922-4C27-A52F-72BC-4DFCAE7A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A0BB1-FE36-046D-3931-E1875D28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BE41D-ECEE-7873-4230-99A0C546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E6A8C-9BB7-13F5-244C-D1C3A61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858AE-E564-3501-3FD6-F505085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98B-162D-56FD-B413-AE548CAC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8C27F-02CB-CFBE-F497-66F7D62F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0C16A-285C-AD52-EA82-46C9F66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8410-132F-5DB5-288D-72DA26FE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F26C5-80CE-38D5-6507-68F227AC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7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6A6A7-1AE8-212B-AA76-D8B46755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92167-6360-BC49-8DD8-A7D8FBB8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02C9-8F87-6047-0DBA-FB5D7FB1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9EC7D-1FE8-513E-10C1-5C8D6914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7E0A9-DC14-1008-EACE-3FD59E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FBE1-94EC-B4F0-0D60-42DD7ED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481F6-EC5F-05AA-FDD7-A1227516D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FE2B4-E86F-ED03-328D-ED15B22A3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7148A-7214-6883-89D4-1D37BFD8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660DB-B01A-1746-25AB-A3C2FBB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ED77A-EF59-8306-BE2D-8078196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8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4851-E67E-9CBB-D468-35F295D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02A46-0392-DB59-54FD-85067CFC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B9B6-5452-24BE-25F3-9FCB6BF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8FB9-2EE3-55A1-0DAC-E1419E15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787A3-E5E8-4CAF-96FD-5BE0E791A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A924F9-2BF3-08FD-F808-3AA270AC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E14A2-AE2F-1020-3E05-70A2B284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E8140-76C7-791A-E6E9-8D0DA4F5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72B5-9B1D-9855-C114-E0F50684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A1845-9DF5-680F-D388-140DD46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5C228-C58B-9E5C-6205-810306B5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EF26A-48ED-5E24-6594-A8FC0EE6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7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A3D1A-3331-0637-4286-584F904F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A9C44-E577-BCFA-7FC9-4E0FFC4D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AC51A-D5CE-FD84-44DF-73D0525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644F-05DB-0842-CCEB-B63402F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F98CC-AF10-4544-4CC2-ACA910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E572-F9D3-C21B-A5C9-68196D57C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9851B-15D6-C52E-203C-4109F35E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8F8950-637F-C98D-9275-EF78839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BE254-238F-B5AE-CA98-7ACEB1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A9CFE-A194-6348-DDE8-B0A557C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A4ACC-AC0D-549D-ADD5-DE6471CC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01995-5496-5133-B3A2-AC0C07EA6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D6951-4A60-41FF-87F1-50919932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60B32-DC3F-F68C-E04E-BB152A41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858CD-3003-C3EA-6C1C-A9B0D92C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EE948-EA2E-5DF5-E0AB-3ACC74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4C0F3-7C9D-4CD0-B520-16894D8A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8593-316A-9FB8-6E90-A73E6D3F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1F96A-2A44-4995-BE4D-BA8405A17740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9929-E1C3-14E1-5B28-F9FF92300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MinchoE" panose="02020800000000000000" pitchFamily="18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E8D3E-A010-C3EC-2F1D-7876CA53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6368C-26A4-CEA5-8143-634C51AC5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1A1C513-722F-55F9-55F0-F2BFA4F10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5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4008-EC48-F57C-46F5-ED62AF76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E3B5744C-836D-311C-84C0-75AC15E5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E45480B-31CD-10A5-908B-B772EF952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6D89-4588-A5EF-3719-7DE6F9A4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6E6B07F-F3E9-3F4A-1006-F52600584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92AFCA-4C8A-0D65-25D1-39FF4DE51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9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69F551-151B-A188-BB19-5D0DE3A1F202}"/>
              </a:ext>
            </a:extLst>
          </p:cNvPr>
          <p:cNvSpPr/>
          <p:nvPr/>
        </p:nvSpPr>
        <p:spPr>
          <a:xfrm>
            <a:off x="0" y="-1084670"/>
            <a:ext cx="4585063" cy="902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 </a:t>
            </a:r>
            <a:r>
              <a:rPr lang="ko-KR" altLang="en-US" dirty="0"/>
              <a:t>아래 슬라이드와 지금</a:t>
            </a:r>
            <a:endParaRPr lang="en-US" altLang="ko-KR" dirty="0"/>
          </a:p>
          <a:p>
            <a:pPr algn="ctr"/>
            <a:r>
              <a:rPr lang="ko-KR" altLang="en-US" dirty="0"/>
              <a:t> 슬라이드 중 하나 선택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6CF4AD2-61C1-7A1D-44EA-455F60AC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2C9E4B-92E5-CA71-7EFC-96CB2422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B8AFE-A55E-0EBC-7FDE-F4224516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A2D5EA2-2BBB-86D0-2B93-B45C746E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6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E7265F-089B-0616-4A0C-140A0C80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FEA5-E592-C3FA-865F-9E7AB6D6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4F3CCB-B2B3-3ECB-8246-B7C10BA8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3D4DC-F127-096E-8D95-91098F96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2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FEA5-E592-C3FA-865F-9E7AB6D6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EEB57-26CC-78B8-1498-133D29DC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44EED683-8677-C71A-C08B-C7D966B4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64F0D5-23F3-75FD-BCE4-107C71720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7225-9804-D452-6128-BFE52D1B6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256B616-FAEF-CC75-79A7-D94776F5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3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AE9D-2D12-0230-14B8-A74A1F09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F9B0E-652B-1228-3BDF-3BADB1B9F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1C9A663-C8C1-F198-1D73-1F387FE4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8F4474-10A2-CD4B-D43B-5503CC3A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720061-0407-F02C-EC68-91DDAEA5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6B8E2-220A-68ED-C952-51E13A99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9302740-C585-5D10-D151-DCD5F98A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C6FF81-5B0F-E3A5-0F27-BDC1095B3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34A10-9E77-5D47-C676-132A611F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4A3D96EC-7624-ADFA-4AB1-95B1E840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0257F9-3AA4-55AF-67A0-C9F315AF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EAA8-C33A-DCEA-3A11-A748B407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0F30F16-E724-ED08-015D-9EF4B432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146161-D77C-D20C-91F5-2CDE0296B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0151-F2A7-1D51-00BD-BAB83260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AB6140F6-4E72-D107-95A1-B72C7FEE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7EB957-2731-2369-B286-76041E7A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C7460-51C3-8764-11EA-C4F378D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98A-4786-A1AE-038A-65EEB4F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505C8-78EB-EC2B-47FE-9FAA95D3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531D4E6-66D1-2C19-D092-6BAD7DE1E0C7}"/>
              </a:ext>
            </a:extLst>
          </p:cNvPr>
          <p:cNvSpPr txBox="1">
            <a:spLocks/>
          </p:cNvSpPr>
          <p:nvPr/>
        </p:nvSpPr>
        <p:spPr>
          <a:xfrm>
            <a:off x="7582476" y="2602742"/>
            <a:ext cx="256083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94B12B-D7F9-0CE1-1BC8-5466EAE1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3F6B35-836A-5FCC-3E77-B6C264FB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5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731CDC-ABF7-FFC6-29FA-CE04B345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381FDA-C23F-0CBC-5E39-4756338C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9D511-F941-C978-8ADA-627270D8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3B838A7-5FB4-07E7-BED7-B883E4B3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BF568A-4ED4-2D61-5602-0AD18183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7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A33DD3-C274-D01A-A442-7EC624A7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5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E74F-7FFD-5641-536F-3BDC1EB9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FE8FDFE-36DB-3060-6E32-4FE56E6B8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cording_2025-06-05-21-27-28(1)">
            <a:hlinkClick r:id="" action="ppaction://media"/>
            <a:extLst>
              <a:ext uri="{FF2B5EF4-FFF2-40B4-BE49-F238E27FC236}">
                <a16:creationId xmlns:a16="http://schemas.microsoft.com/office/drawing/2014/main" id="{C46CDC78-CDA6-D66F-2F32-1A64CB124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3369"/>
          <a:stretch>
            <a:fillRect/>
          </a:stretch>
        </p:blipFill>
        <p:spPr>
          <a:xfrm>
            <a:off x="7762297" y="1807890"/>
            <a:ext cx="2208993" cy="462456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21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797</Words>
  <Application>Microsoft Office PowerPoint</Application>
  <PresentationFormat>와이드스크린</PresentationFormat>
  <Paragraphs>73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HGPMinchoE</vt:lpstr>
      <vt:lpstr>나눔스퀘어_ac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 Lee</dc:creator>
  <cp:lastModifiedBy>장한얼</cp:lastModifiedBy>
  <cp:revision>930</cp:revision>
  <dcterms:created xsi:type="dcterms:W3CDTF">2025-02-03T07:35:24Z</dcterms:created>
  <dcterms:modified xsi:type="dcterms:W3CDTF">2025-06-09T05:11:56Z</dcterms:modified>
</cp:coreProperties>
</file>